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61" r:id="rId4"/>
    <p:sldId id="275" r:id="rId5"/>
    <p:sldId id="279" r:id="rId6"/>
    <p:sldId id="277" r:id="rId7"/>
    <p:sldId id="278" r:id="rId8"/>
    <p:sldId id="280" r:id="rId9"/>
    <p:sldId id="281" r:id="rId10"/>
    <p:sldId id="282" r:id="rId11"/>
    <p:sldId id="283" r:id="rId12"/>
    <p:sldId id="272" r:id="rId13"/>
    <p:sldId id="273" r:id="rId14"/>
    <p:sldId id="274" r:id="rId15"/>
    <p:sldId id="260" r:id="rId16"/>
  </p:sldIdLst>
  <p:sldSz cx="12192000" cy="6858000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834" y="7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014" y="794327"/>
            <a:ext cx="9119010" cy="3587804"/>
          </a:xfrm>
        </p:spPr>
        <p:txBody>
          <a:bodyPr/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«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Science»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Прогнозирование конечных свойств новых материалов (композиционных материалов)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087" y="4640749"/>
            <a:ext cx="9119010" cy="874168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Степанова Василиса Валерьевна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EE70CF7-F2A0-364A-562D-57DAF7D427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75806" y="1264810"/>
            <a:ext cx="4784147" cy="749210"/>
          </a:xfrm>
        </p:spPr>
        <p:txBody>
          <a:bodyPr>
            <a:normAutofit/>
          </a:bodyPr>
          <a:lstStyle/>
          <a:p>
            <a:pPr marL="76200" indent="0" algn="ctr"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Модель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MLPRegressor </a:t>
            </a: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из библиотеки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663C84-176E-A241-94B9-EA5619F6DD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76AC5A3-224C-80A0-3929-CD75424B0880}"/>
              </a:ext>
            </a:extLst>
          </p:cNvPr>
          <p:cNvGrpSpPr/>
          <p:nvPr/>
        </p:nvGrpSpPr>
        <p:grpSpPr>
          <a:xfrm>
            <a:off x="3167880" y="469293"/>
            <a:ext cx="8460702" cy="666000"/>
            <a:chOff x="1476753" y="3499669"/>
            <a:chExt cx="4619247" cy="666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5B71E0B-1506-FB7F-A901-9059CF3A50BF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Модель для соотношения матрица-наполнитель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F7A26412-7399-8555-FC56-D997AE8C7CDD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67004C57-13B3-EBF9-9A8F-59662DDE31E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7AED8F-B933-94A3-DFCB-08BE13545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32" y="1135293"/>
            <a:ext cx="5001778" cy="377647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8432A9-32AB-D401-1700-42F323B83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946" y="4876665"/>
            <a:ext cx="4582164" cy="85737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4AD18D4-FE5A-A7D1-27B7-4768A6FE4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69" y="2155394"/>
            <a:ext cx="5942857" cy="9523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88D3F1-A486-17C0-26C8-AF353E6CA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953" y="5734035"/>
            <a:ext cx="6371429" cy="6857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9A4B758-2A07-0601-9509-C354C2E95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90" y="3272530"/>
            <a:ext cx="6997924" cy="25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9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C491FBF-A463-9EB4-CB44-B66E1DAC93B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489" y="1116041"/>
            <a:ext cx="4784147" cy="3501646"/>
          </a:xfrm>
        </p:spPr>
        <p:txBody>
          <a:bodyPr>
            <a:normAutofit/>
          </a:bodyPr>
          <a:lstStyle/>
          <a:p>
            <a:pPr algn="ctr"/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Обучение Нейросети</a:t>
            </a:r>
          </a:p>
          <a:p>
            <a:pPr algn="ctr"/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ctr">
              <a:buNone/>
            </a:pP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ctr">
              <a:buNone/>
            </a:pP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 algn="ctr">
              <a:buNone/>
            </a:pP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1BF2F4-85BE-B9D9-2E67-11941982C5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D8393D8-C9AD-4672-9BF2-B10E033BD2E6}"/>
              </a:ext>
            </a:extLst>
          </p:cNvPr>
          <p:cNvGrpSpPr/>
          <p:nvPr/>
        </p:nvGrpSpPr>
        <p:grpSpPr>
          <a:xfrm>
            <a:off x="3167880" y="469293"/>
            <a:ext cx="8460702" cy="666000"/>
            <a:chOff x="1476753" y="3499669"/>
            <a:chExt cx="4619247" cy="66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CD981BD-EA3B-62DD-371F-840DAEF8A45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Модель для соотношения матрица-наполнитель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36ACAF4D-BBFA-AE1E-DB2D-D30518EBA77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EB222E73-5D54-DA3D-1A64-A3D0BC911C0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6A36D63-3EDD-20E9-78C0-2BD50027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" y="1545466"/>
            <a:ext cx="5611332" cy="252397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0283993-3769-CB8B-4D75-7C05B09F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95" y="1545466"/>
            <a:ext cx="5465167" cy="245822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8A091F-AC25-DCFA-6BE3-BE3A07BD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801" y="4392812"/>
            <a:ext cx="5469125" cy="2465188"/>
          </a:xfrm>
          <a:prstGeom prst="rect">
            <a:avLst/>
          </a:prstGeom>
        </p:spPr>
      </p:pic>
      <p:sp>
        <p:nvSpPr>
          <p:cNvPr id="21" name="Текст 2">
            <a:extLst>
              <a:ext uri="{FF2B5EF4-FFF2-40B4-BE49-F238E27FC236}">
                <a16:creationId xmlns:a16="http://schemas.microsoft.com/office/drawing/2014/main" id="{9104EAF7-4855-8931-E642-BA4CB8D87955}"/>
              </a:ext>
            </a:extLst>
          </p:cNvPr>
          <p:cNvSpPr txBox="1">
            <a:spLocks/>
          </p:cNvSpPr>
          <p:nvPr/>
        </p:nvSpPr>
        <p:spPr>
          <a:xfrm>
            <a:off x="7280221" y="1141223"/>
            <a:ext cx="4784147" cy="4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Нейросеть с ранней остановкой</a:t>
            </a:r>
          </a:p>
          <a:p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A606C3A3-D9B0-85D8-6ADE-CE8386867AF7}"/>
              </a:ext>
            </a:extLst>
          </p:cNvPr>
          <p:cNvSpPr txBox="1">
            <a:spLocks/>
          </p:cNvSpPr>
          <p:nvPr/>
        </p:nvSpPr>
        <p:spPr>
          <a:xfrm>
            <a:off x="4344779" y="3988568"/>
            <a:ext cx="4784147" cy="4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Нейросеть с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Dropout-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слоем</a:t>
            </a:r>
          </a:p>
          <a:p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2310A68-DDE1-A688-67A9-46769B69145E}"/>
              </a:ext>
            </a:extLst>
          </p:cNvPr>
          <p:cNvGrpSpPr/>
          <p:nvPr/>
        </p:nvGrpSpPr>
        <p:grpSpPr>
          <a:xfrm>
            <a:off x="3167880" y="469293"/>
            <a:ext cx="8460702" cy="666000"/>
            <a:chOff x="1476753" y="3499669"/>
            <a:chExt cx="4619247" cy="666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A41C5D4-E5FC-B6FE-C21E-9085F27D06B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Модель для соотношения матрица-наполнитель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Прямоугольник 58">
              <a:extLst>
                <a:ext uri="{FF2B5EF4-FFF2-40B4-BE49-F238E27FC236}">
                  <a16:creationId xmlns:a16="http://schemas.microsoft.com/office/drawing/2014/main" id="{A99F05EA-5714-3F16-98EB-2C897E807BFF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5" name="Прямоугольник 58">
              <a:extLst>
                <a:ext uri="{FF2B5EF4-FFF2-40B4-BE49-F238E27FC236}">
                  <a16:creationId xmlns:a16="http://schemas.microsoft.com/office/drawing/2014/main" id="{A11489F7-FF78-A8DA-8CDB-11D3DF30847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" name="Текст 2">
            <a:extLst>
              <a:ext uri="{FF2B5EF4-FFF2-40B4-BE49-F238E27FC236}">
                <a16:creationId xmlns:a16="http://schemas.microsoft.com/office/drawing/2014/main" id="{D63DFF9F-331B-EDB1-16D9-293CE9773B97}"/>
              </a:ext>
            </a:extLst>
          </p:cNvPr>
          <p:cNvSpPr txBox="1">
            <a:spLocks/>
          </p:cNvSpPr>
          <p:nvPr/>
        </p:nvSpPr>
        <p:spPr>
          <a:xfrm>
            <a:off x="7074781" y="1819775"/>
            <a:ext cx="4784147" cy="4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Нейросеть с ранней остановкой</a:t>
            </a:r>
          </a:p>
          <a:p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E8D2DA4-116F-4AAE-FEF0-E53F9631FC3E}"/>
              </a:ext>
            </a:extLst>
          </p:cNvPr>
          <p:cNvSpPr txBox="1">
            <a:spLocks/>
          </p:cNvSpPr>
          <p:nvPr/>
        </p:nvSpPr>
        <p:spPr>
          <a:xfrm>
            <a:off x="1311853" y="1137284"/>
            <a:ext cx="4784147" cy="4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Обучение Нейросети</a:t>
            </a:r>
          </a:p>
          <a:p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80ED7F80-4EAB-B504-FE2F-DB23D43625CC}"/>
              </a:ext>
            </a:extLst>
          </p:cNvPr>
          <p:cNvSpPr txBox="1">
            <a:spLocks/>
          </p:cNvSpPr>
          <p:nvPr/>
        </p:nvSpPr>
        <p:spPr>
          <a:xfrm>
            <a:off x="775806" y="3975663"/>
            <a:ext cx="4784147" cy="4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Нейросеть с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Dropout-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слоем</a:t>
            </a:r>
          </a:p>
          <a:p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21C3BE-527C-F69E-5302-4D52E78E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4" y="1541528"/>
            <a:ext cx="6325858" cy="197718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EEED2A2-6A3B-6D8C-4FE8-FE377D643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057" y="2353080"/>
            <a:ext cx="6325858" cy="197718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9082512-A536-20EA-6189-30E831D5B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4" y="4479194"/>
            <a:ext cx="6325857" cy="197718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BDBF3AA-BD82-F377-E6DA-6C1A69A83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372" y="5362154"/>
            <a:ext cx="5200000" cy="120952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9B444D3-051B-75B4-59A7-B7C4A81B3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486" y="4379907"/>
            <a:ext cx="6371429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73628" y="2658741"/>
            <a:ext cx="5071360" cy="4507045"/>
          </a:xfrm>
        </p:spPr>
        <p:txBody>
          <a:bodyPr>
            <a:normAutofit/>
          </a:bodyPr>
          <a:lstStyle/>
          <a:p>
            <a:pPr marL="419100" indent="-342900" algn="just">
              <a:buFont typeface="Wingdings" panose="05000000000000000000" pitchFamily="2" charset="2"/>
              <a:buChar char="§"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Разработала приложение для прогнозирования соотношения матрица-наполнитель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4599902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Разработка приложения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D4EF8A-9DCC-6F03-23D4-752436DEB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1" b="2631"/>
          <a:stretch/>
        </p:blipFill>
        <p:spPr>
          <a:xfrm>
            <a:off x="5904704" y="1163593"/>
            <a:ext cx="5465260" cy="55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210B2-0F9D-FAE3-2593-6B98FC885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78" y="2355272"/>
            <a:ext cx="9119010" cy="96900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83032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5615902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Разведочный анализ данных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121790" y="1538741"/>
            <a:ext cx="298493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Объединила датасеты и изучила описательную статистику с добавлением медианы.</a:t>
            </a:r>
            <a:endParaRPr sz="1600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267937" y="5098882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02156" y="2985880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5873791" y="4758303"/>
            <a:ext cx="251930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Проверила датасет на наличие: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Пропусков    -   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0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Дубликатов  -   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0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Уникальных значений</a:t>
            </a:r>
            <a:endParaRPr lang="ru-RU" sz="1600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686087" y="319927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141157" y="2969791"/>
            <a:ext cx="231943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Проверила типы данных признаков</a:t>
            </a:r>
            <a:endParaRPr lang="ru-RU" sz="1600" dirty="0">
              <a:solidFill>
                <a:srgbClr val="262626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5470602" y="5312281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475655" y="1725551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671589" y="1938950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3B87F9-A853-D3BE-DDB2-A3E96CBD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794" y="1165994"/>
            <a:ext cx="8161905" cy="33904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EFCDC7-DC48-E32C-9437-4E2F24503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" t="4215" r="1071" b="5666"/>
          <a:stretch/>
        </p:blipFill>
        <p:spPr>
          <a:xfrm>
            <a:off x="53166" y="3908399"/>
            <a:ext cx="4858324" cy="27893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4D694F-0654-D218-E3B0-784E8D3E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840" y="4652595"/>
            <a:ext cx="3285714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B86FF306-C40F-F87C-51EB-E08EA86C4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480" y="1401566"/>
            <a:ext cx="4552104" cy="472730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Построила попарные графики рассеяния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15851AB0-F864-EFF8-A642-E35EE0D7AE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73907" y="2217688"/>
            <a:ext cx="4784147" cy="727856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Построила графики распределения переменных и "ящики с усами"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5274156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Разведочный анализ данных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83D62A6-BEFE-7D19-13AF-14ED5E7605EE}"/>
              </a:ext>
            </a:extLst>
          </p:cNvPr>
          <p:cNvGrpSpPr/>
          <p:nvPr/>
        </p:nvGrpSpPr>
        <p:grpSpPr>
          <a:xfrm>
            <a:off x="475655" y="1318833"/>
            <a:ext cx="450202" cy="685765"/>
            <a:chOff x="623996" y="1592262"/>
            <a:chExt cx="333947" cy="508681"/>
          </a:xfrm>
        </p:grpSpPr>
        <p:cxnSp>
          <p:nvCxnSpPr>
            <p:cNvPr id="14" name="Google Shape;123;p4">
              <a:extLst>
                <a:ext uri="{FF2B5EF4-FFF2-40B4-BE49-F238E27FC236}">
                  <a16:creationId xmlns:a16="http://schemas.microsoft.com/office/drawing/2014/main" id="{44CE0B0E-40A8-08FE-30E5-6046ECA6A43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24;p4">
              <a:extLst>
                <a:ext uri="{FF2B5EF4-FFF2-40B4-BE49-F238E27FC236}">
                  <a16:creationId xmlns:a16="http://schemas.microsoft.com/office/drawing/2014/main" id="{FFED4C73-A844-08E0-FA7A-70C0D32B1E8D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26;p4">
              <a:extLst>
                <a:ext uri="{FF2B5EF4-FFF2-40B4-BE49-F238E27FC236}">
                  <a16:creationId xmlns:a16="http://schemas.microsoft.com/office/drawing/2014/main" id="{074F53CB-D1E0-330C-C7CE-4C9253899EC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326D46C-69C8-FE12-4932-39288886CE25}"/>
              </a:ext>
            </a:extLst>
          </p:cNvPr>
          <p:cNvGrpSpPr/>
          <p:nvPr/>
        </p:nvGrpSpPr>
        <p:grpSpPr>
          <a:xfrm>
            <a:off x="475655" y="2270871"/>
            <a:ext cx="450202" cy="685765"/>
            <a:chOff x="623996" y="1592262"/>
            <a:chExt cx="333947" cy="508681"/>
          </a:xfrm>
        </p:grpSpPr>
        <p:cxnSp>
          <p:nvCxnSpPr>
            <p:cNvPr id="18" name="Google Shape;123;p4">
              <a:extLst>
                <a:ext uri="{FF2B5EF4-FFF2-40B4-BE49-F238E27FC236}">
                  <a16:creationId xmlns:a16="http://schemas.microsoft.com/office/drawing/2014/main" id="{B65D1FD0-B463-C468-6248-3029AA15D7D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24;p4">
              <a:extLst>
                <a:ext uri="{FF2B5EF4-FFF2-40B4-BE49-F238E27FC236}">
                  <a16:creationId xmlns:a16="http://schemas.microsoft.com/office/drawing/2014/main" id="{B04726AE-6388-E511-6893-9BA74C3D4FA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126;p4">
              <a:extLst>
                <a:ext uri="{FF2B5EF4-FFF2-40B4-BE49-F238E27FC236}">
                  <a16:creationId xmlns:a16="http://schemas.microsoft.com/office/drawing/2014/main" id="{158E764F-A20C-7BD7-28DE-79C95EC5D5F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" name="Google Shape;127;p4">
            <a:extLst>
              <a:ext uri="{FF2B5EF4-FFF2-40B4-BE49-F238E27FC236}">
                <a16:creationId xmlns:a16="http://schemas.microsoft.com/office/drawing/2014/main" id="{B1AA5261-C465-E8E7-F67C-3A85C6192E28}"/>
              </a:ext>
            </a:extLst>
          </p:cNvPr>
          <p:cNvSpPr/>
          <p:nvPr/>
        </p:nvSpPr>
        <p:spPr>
          <a:xfrm>
            <a:off x="663810" y="154598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" name="Google Shape;127;p4">
            <a:extLst>
              <a:ext uri="{FF2B5EF4-FFF2-40B4-BE49-F238E27FC236}">
                <a16:creationId xmlns:a16="http://schemas.microsoft.com/office/drawing/2014/main" id="{388C5ABA-0756-C47D-E368-23D9BA6AD2C1}"/>
              </a:ext>
            </a:extLst>
          </p:cNvPr>
          <p:cNvSpPr/>
          <p:nvPr/>
        </p:nvSpPr>
        <p:spPr>
          <a:xfrm>
            <a:off x="700756" y="2494971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1E56570-FFDE-802D-35A8-1EFEACE7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52" y="1135293"/>
            <a:ext cx="5680361" cy="568036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6276DF3-29C7-E075-66AD-8AD744220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535"/>
          <a:stretch/>
        </p:blipFill>
        <p:spPr>
          <a:xfrm>
            <a:off x="922972" y="2956636"/>
            <a:ext cx="2413384" cy="383551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7C58851-0AA5-543A-F278-5B5239EA4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13"/>
          <a:stretch/>
        </p:blipFill>
        <p:spPr>
          <a:xfrm>
            <a:off x="3811587" y="2803048"/>
            <a:ext cx="2195951" cy="40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16A9500-56F7-CB22-E7E6-AE1E98D9B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249" y="2068227"/>
            <a:ext cx="3156033" cy="685761"/>
          </a:xfrm>
        </p:spPr>
        <p:txBody>
          <a:bodyPr>
            <a:noAutofit/>
          </a:bodyPr>
          <a:lstStyle/>
          <a:p>
            <a:pPr marL="76200" indent="0">
              <a:buNone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Определила выбросы</a:t>
            </a:r>
          </a:p>
          <a:p>
            <a:pPr marL="76200" indent="0">
              <a:buNone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Примеры: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8EB57C-5EEE-B25E-D327-F83B117D3C2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14146" y="1375898"/>
            <a:ext cx="4784147" cy="435173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Рассмотрела матрицу корреляции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0B89CF-F82A-41BC-5455-B107DA79CA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7C9F37E-CD41-DFAE-9026-780B0790FEF6}"/>
              </a:ext>
            </a:extLst>
          </p:cNvPr>
          <p:cNvGrpSpPr/>
          <p:nvPr/>
        </p:nvGrpSpPr>
        <p:grpSpPr>
          <a:xfrm>
            <a:off x="3167880" y="469293"/>
            <a:ext cx="5274156" cy="666000"/>
            <a:chOff x="1476753" y="3499669"/>
            <a:chExt cx="4619247" cy="666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F1F6C2F3-F6D2-2156-86A6-C33A91766BD7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Разведочный анализ данных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E88EBCD2-F3AF-5A42-C556-EE5BA20BBDD6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8F9C2A94-9D59-84FE-7D2C-0D7132BB82E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D29AF7F-BD7D-2622-E221-CCBC92AAC37D}"/>
              </a:ext>
            </a:extLst>
          </p:cNvPr>
          <p:cNvGrpSpPr/>
          <p:nvPr/>
        </p:nvGrpSpPr>
        <p:grpSpPr>
          <a:xfrm>
            <a:off x="475655" y="1318833"/>
            <a:ext cx="450202" cy="685765"/>
            <a:chOff x="623996" y="1592262"/>
            <a:chExt cx="333947" cy="508681"/>
          </a:xfrm>
        </p:grpSpPr>
        <p:cxnSp>
          <p:nvCxnSpPr>
            <p:cNvPr id="10" name="Google Shape;123;p4">
              <a:extLst>
                <a:ext uri="{FF2B5EF4-FFF2-40B4-BE49-F238E27FC236}">
                  <a16:creationId xmlns:a16="http://schemas.microsoft.com/office/drawing/2014/main" id="{65171643-630F-7C77-75B7-9E1A98D9609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124;p4">
              <a:extLst>
                <a:ext uri="{FF2B5EF4-FFF2-40B4-BE49-F238E27FC236}">
                  <a16:creationId xmlns:a16="http://schemas.microsoft.com/office/drawing/2014/main" id="{AC8C436A-63B6-2769-BF60-AA27388C36F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26;p4">
              <a:extLst>
                <a:ext uri="{FF2B5EF4-FFF2-40B4-BE49-F238E27FC236}">
                  <a16:creationId xmlns:a16="http://schemas.microsoft.com/office/drawing/2014/main" id="{C70DE791-0066-BF3B-D940-6EFADC627F1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AD2F800-9848-8E1E-BB7C-42BEFD86B42F}"/>
              </a:ext>
            </a:extLst>
          </p:cNvPr>
          <p:cNvGrpSpPr/>
          <p:nvPr/>
        </p:nvGrpSpPr>
        <p:grpSpPr>
          <a:xfrm>
            <a:off x="475655" y="2145539"/>
            <a:ext cx="450202" cy="685765"/>
            <a:chOff x="623996" y="1592262"/>
            <a:chExt cx="333947" cy="508681"/>
          </a:xfrm>
        </p:grpSpPr>
        <p:cxnSp>
          <p:nvCxnSpPr>
            <p:cNvPr id="14" name="Google Shape;123;p4">
              <a:extLst>
                <a:ext uri="{FF2B5EF4-FFF2-40B4-BE49-F238E27FC236}">
                  <a16:creationId xmlns:a16="http://schemas.microsoft.com/office/drawing/2014/main" id="{10328720-3864-B2D4-4B7E-BF4B78D7C4F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24;p4">
              <a:extLst>
                <a:ext uri="{FF2B5EF4-FFF2-40B4-BE49-F238E27FC236}">
                  <a16:creationId xmlns:a16="http://schemas.microsoft.com/office/drawing/2014/main" id="{50AD365D-3B86-F249-83CF-88831225A35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26;p4">
              <a:extLst>
                <a:ext uri="{FF2B5EF4-FFF2-40B4-BE49-F238E27FC236}">
                  <a16:creationId xmlns:a16="http://schemas.microsoft.com/office/drawing/2014/main" id="{C0BFEB1B-11DB-1762-576B-15148024BCB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4B65B24-565C-36EF-DAE7-ADFBDC5D66C7}"/>
              </a:ext>
            </a:extLst>
          </p:cNvPr>
          <p:cNvSpPr txBox="1"/>
          <p:nvPr/>
        </p:nvSpPr>
        <p:spPr>
          <a:xfrm>
            <a:off x="700756" y="1542933"/>
            <a:ext cx="434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3600" baseline="30000" dirty="0">
              <a:solidFill>
                <a:srgbClr val="065CA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4BE283-5A4B-225A-63B8-7D4BEB32758C}"/>
              </a:ext>
            </a:extLst>
          </p:cNvPr>
          <p:cNvSpPr txBox="1"/>
          <p:nvPr/>
        </p:nvSpPr>
        <p:spPr>
          <a:xfrm>
            <a:off x="697859" y="2369608"/>
            <a:ext cx="413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3600" baseline="30000" dirty="0">
              <a:solidFill>
                <a:srgbClr val="065CA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8F9CEA7-22A0-43C9-E4C6-83853825B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"/>
          <a:stretch/>
        </p:blipFill>
        <p:spPr>
          <a:xfrm>
            <a:off x="5546140" y="1154545"/>
            <a:ext cx="6467175" cy="562494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85E8B7A-32C9-0F4B-3887-650446FCB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" y="2831273"/>
            <a:ext cx="5443875" cy="138128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7F7C0CB-9F13-96B9-0AE7-AB2670145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95"/>
          <a:stretch/>
        </p:blipFill>
        <p:spPr>
          <a:xfrm>
            <a:off x="0" y="4172353"/>
            <a:ext cx="5443875" cy="133990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69EC2D3-D2A5-D0DC-2B5B-DE6696A29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5"/>
          <a:stretch/>
        </p:blipFill>
        <p:spPr>
          <a:xfrm>
            <a:off x="4" y="5518096"/>
            <a:ext cx="5443871" cy="13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9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50F8CE-7681-8379-CDA6-8A248A51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0292" y="1135293"/>
            <a:ext cx="5132284" cy="572270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Линейная регрессия</a:t>
            </a:r>
          </a:p>
          <a:p>
            <a:pPr algn="l"/>
            <a:endParaRPr lang="ru-RU" sz="18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Лассо (LASSO) регрессия</a:t>
            </a:r>
          </a:p>
          <a:p>
            <a:pPr algn="l"/>
            <a:endParaRPr lang="ru-RU" sz="18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</a:t>
            </a:r>
            <a:r>
              <a:rPr lang="ru-RU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ребневая (Ridge) регрессия</a:t>
            </a:r>
          </a:p>
          <a:p>
            <a:pPr algn="l"/>
            <a:endParaRPr lang="ru-RU" sz="18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опорных векторов для регрессии</a:t>
            </a:r>
          </a:p>
          <a:p>
            <a:pPr algn="l"/>
            <a:endParaRPr lang="ru-RU" sz="18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</a:t>
            </a:r>
            <a:r>
              <a:rPr lang="en-US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ru-RU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ближайших соседей</a:t>
            </a:r>
          </a:p>
          <a:p>
            <a:pPr algn="l"/>
            <a:endParaRPr lang="ru-RU" sz="18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Деревья решений</a:t>
            </a:r>
          </a:p>
          <a:p>
            <a:pPr algn="l"/>
            <a:endParaRPr lang="ru-RU" sz="18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Случайный лес</a:t>
            </a:r>
          </a:p>
          <a:p>
            <a:pPr algn="l"/>
            <a:endParaRPr lang="ru-RU" sz="18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Градиентный бустинг</a:t>
            </a:r>
          </a:p>
          <a:p>
            <a:pPr algn="l"/>
            <a:endParaRPr lang="ru-RU" sz="18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Многослойный персептрон</a:t>
            </a:r>
          </a:p>
          <a:p>
            <a:pPr algn="l"/>
            <a:endParaRPr lang="ru-RU" sz="18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Нейронная сеть</a:t>
            </a:r>
            <a:endParaRPr lang="ru-RU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33B0B-B9A6-F2AA-1E77-9F63E807EE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12971BE-4F29-1286-D655-9B847E8F4776}"/>
              </a:ext>
            </a:extLst>
          </p:cNvPr>
          <p:cNvGrpSpPr/>
          <p:nvPr/>
        </p:nvGrpSpPr>
        <p:grpSpPr>
          <a:xfrm>
            <a:off x="3260244" y="458295"/>
            <a:ext cx="4091901" cy="676998"/>
            <a:chOff x="1476754" y="3488671"/>
            <a:chExt cx="4619246" cy="676998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3F2CD4A0-309B-84BF-86E3-2A7755D08E10}"/>
                </a:ext>
              </a:extLst>
            </p:cNvPr>
            <p:cNvSpPr/>
            <p:nvPr/>
          </p:nvSpPr>
          <p:spPr>
            <a:xfrm>
              <a:off x="1598358" y="3488671"/>
              <a:ext cx="436256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Построенные модели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EB336B35-70DB-E4C8-B932-995BD6529E0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141C671B-868D-EC91-D581-14F2355201E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715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FCC9496-00E9-5FB7-A6C9-05C514E8A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652" y="2898622"/>
            <a:ext cx="4968719" cy="666000"/>
          </a:xfrm>
        </p:spPr>
        <p:txBody>
          <a:bodyPr>
            <a:normAutofit/>
          </a:bodyPr>
          <a:lstStyle/>
          <a:p>
            <a:pPr marL="76200" indent="0" algn="ctr">
              <a:buNone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Сравнение моделей с подобранными параметрами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77B0B5-E3EA-FDB8-E71A-F27655F42F7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782" y="1398626"/>
            <a:ext cx="4784147" cy="666000"/>
          </a:xfrm>
        </p:spPr>
        <p:txBody>
          <a:bodyPr>
            <a:normAutofit/>
          </a:bodyPr>
          <a:lstStyle/>
          <a:p>
            <a:pPr marL="76200" indent="0" algn="ctr">
              <a:buNone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Сравнение моделей с параметрами по умолчанию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A8A248-2E1D-056A-E3AB-4CEC816D87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2830FA6-F2C3-D3A7-3551-01EA979ECA9B}"/>
              </a:ext>
            </a:extLst>
          </p:cNvPr>
          <p:cNvGrpSpPr/>
          <p:nvPr/>
        </p:nvGrpSpPr>
        <p:grpSpPr>
          <a:xfrm>
            <a:off x="3167879" y="469293"/>
            <a:ext cx="8645429" cy="666000"/>
            <a:chOff x="1476753" y="3499669"/>
            <a:chExt cx="4619247" cy="66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B90C0EE-37CD-CF1E-2800-639B88ECE0AF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Модель для модуля упругости при растяжении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20D9017E-4D8B-621E-19DC-988472CCADB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F0A438DA-FC21-9BBB-2152-D6AB82EF4F0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E464395-A95E-498C-53B7-203EE54D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04" y="4460375"/>
            <a:ext cx="10406135" cy="227144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21F89F-36ED-96F0-ADC7-2B5524F0F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31" y="2183784"/>
            <a:ext cx="5447619" cy="25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3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768633-2B25-1801-2E20-26BEFA6DC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8F3B98E-361D-7CF6-9C49-481398604112}"/>
              </a:ext>
            </a:extLst>
          </p:cNvPr>
          <p:cNvGrpSpPr/>
          <p:nvPr/>
        </p:nvGrpSpPr>
        <p:grpSpPr>
          <a:xfrm>
            <a:off x="3167880" y="469293"/>
            <a:ext cx="8460702" cy="666000"/>
            <a:chOff x="1476753" y="3499669"/>
            <a:chExt cx="4619247" cy="666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D75C5AA-AB1C-3C69-5D29-466180C2BD39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Модель для модуля упругости при растяжении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51355D2C-A35F-6F3B-C39F-6C48C893192B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65D1B935-DE97-607A-DCC0-73C691052AD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9BF15C-BE51-83D8-514E-8C288E5BF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89" y="1310149"/>
            <a:ext cx="5832800" cy="26045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83C2BE-2A1C-9DEB-3561-D19FB0F29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079" y="5042606"/>
            <a:ext cx="5832801" cy="72400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BC1A61-3751-9806-944E-D8AC9BCE5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789" y="3981398"/>
            <a:ext cx="5832800" cy="82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4B77B7-034B-FAC1-94CC-06643976CB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8242A31-A52A-EA93-0D36-FAC2690148B7}"/>
              </a:ext>
            </a:extLst>
          </p:cNvPr>
          <p:cNvGrpSpPr/>
          <p:nvPr/>
        </p:nvGrpSpPr>
        <p:grpSpPr>
          <a:xfrm>
            <a:off x="3167880" y="469293"/>
            <a:ext cx="7010593" cy="666000"/>
            <a:chOff x="1476753" y="3499669"/>
            <a:chExt cx="4619247" cy="666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683BDD1F-A9D9-D16A-0069-7B7C174BE426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Модель для прочности при растяжении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F414D54A-C82E-4126-34C1-3EE58376F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705C8784-46BD-23F4-BD7E-D6FC33B2777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9" name="Текст 2">
            <a:extLst>
              <a:ext uri="{FF2B5EF4-FFF2-40B4-BE49-F238E27FC236}">
                <a16:creationId xmlns:a16="http://schemas.microsoft.com/office/drawing/2014/main" id="{47BDC233-E0FC-F61A-CA89-199DD79AC7BB}"/>
              </a:ext>
            </a:extLst>
          </p:cNvPr>
          <p:cNvSpPr txBox="1">
            <a:spLocks/>
          </p:cNvSpPr>
          <p:nvPr/>
        </p:nvSpPr>
        <p:spPr>
          <a:xfrm>
            <a:off x="558782" y="1407248"/>
            <a:ext cx="4784147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ctr">
              <a:buFont typeface="Noto Sans Symbols"/>
              <a:buNone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Сравнение моделей с параметрами по умолчанию</a:t>
            </a:r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2DF3955E-EF34-0D9D-A053-8614C14A5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652" y="2898622"/>
            <a:ext cx="4968719" cy="666000"/>
          </a:xfrm>
        </p:spPr>
        <p:txBody>
          <a:bodyPr>
            <a:normAutofit/>
          </a:bodyPr>
          <a:lstStyle/>
          <a:p>
            <a:pPr marL="76200" indent="0" algn="ctr">
              <a:buNone/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Сравнение моделей с подобранными параметрами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3CF9937-0B18-0AE4-4FD2-B55AC3C1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37" y="4410063"/>
            <a:ext cx="11091631" cy="19275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46D3E3-5B0F-4D37-10CE-624F7E78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97" y="2169693"/>
            <a:ext cx="5487166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D6BCC-AEAE-5902-9611-A8734AB75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AEC3045-FB24-459C-A621-78353A7BA575}"/>
              </a:ext>
            </a:extLst>
          </p:cNvPr>
          <p:cNvGrpSpPr/>
          <p:nvPr/>
        </p:nvGrpSpPr>
        <p:grpSpPr>
          <a:xfrm>
            <a:off x="3167880" y="469293"/>
            <a:ext cx="7010593" cy="666000"/>
            <a:chOff x="1476753" y="3499669"/>
            <a:chExt cx="4619247" cy="66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4AA0AF3-54FA-A7D4-31AC-A43F030F01FA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Модель для прочности при растяжении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565D290E-15B8-B6A7-F098-787F4C659FD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3F61FBB3-DFF0-FA91-F8CF-FE83F402C6F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13BB56B-5F99-CACA-1CEA-CA67EEAC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414" y="5444949"/>
            <a:ext cx="6238095" cy="6666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1B83409-AB4F-8D68-89D9-BD86A12F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620" y="4464282"/>
            <a:ext cx="6505682" cy="8688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94A1898-ADB9-51BC-E485-7E3552F95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522" y="1333806"/>
            <a:ext cx="7010593" cy="30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0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1707</TotalTime>
  <Words>231</Words>
  <Application>Microsoft Office PowerPoint</Application>
  <PresentationFormat>Широкоэкранный</PresentationFormat>
  <Paragraphs>85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Open Sans</vt:lpstr>
      <vt:lpstr>Times New Roman</vt:lpstr>
      <vt:lpstr>ALS Sector Regular</vt:lpstr>
      <vt:lpstr>Arial</vt:lpstr>
      <vt:lpstr>Noto Sans Symbols</vt:lpstr>
      <vt:lpstr>Wingdings</vt:lpstr>
      <vt:lpstr>ALS Sector Bold</vt:lpstr>
      <vt:lpstr>If,kjyVUNE_28012021</vt:lpstr>
      <vt:lpstr>Выпускная квалификационная работа  по курсу «Data Science»  Тема: Прогнозирование конечных свойств новых материалов (композиционных материалов)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Василиса Степанова</cp:lastModifiedBy>
  <cp:revision>101</cp:revision>
  <dcterms:created xsi:type="dcterms:W3CDTF">2021-02-24T09:03:25Z</dcterms:created>
  <dcterms:modified xsi:type="dcterms:W3CDTF">2023-05-07T03:34:05Z</dcterms:modified>
</cp:coreProperties>
</file>